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5" r:id="rId4"/>
    <p:sldId id="259" r:id="rId5"/>
    <p:sldId id="260" r:id="rId6"/>
    <p:sldId id="276" r:id="rId7"/>
    <p:sldId id="261" r:id="rId8"/>
    <p:sldId id="277" r:id="rId9"/>
    <p:sldId id="264" r:id="rId10"/>
    <p:sldId id="265" r:id="rId11"/>
    <p:sldId id="278" r:id="rId12"/>
    <p:sldId id="266" r:id="rId13"/>
    <p:sldId id="267" r:id="rId14"/>
    <p:sldId id="279" r:id="rId15"/>
    <p:sldId id="280" r:id="rId16"/>
    <p:sldId id="262" r:id="rId17"/>
    <p:sldId id="263" r:id="rId18"/>
    <p:sldId id="268" r:id="rId19"/>
    <p:sldId id="269" r:id="rId20"/>
    <p:sldId id="281" r:id="rId21"/>
    <p:sldId id="282" r:id="rId22"/>
    <p:sldId id="270" r:id="rId23"/>
    <p:sldId id="271" r:id="rId24"/>
    <p:sldId id="283" r:id="rId25"/>
    <p:sldId id="284" r:id="rId26"/>
    <p:sldId id="285" r:id="rId27"/>
    <p:sldId id="287" r:id="rId28"/>
    <p:sldId id="286" r:id="rId29"/>
    <p:sldId id="272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73" r:id="rId40"/>
    <p:sldId id="274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990099"/>
    <a:srgbClr val="FF4370"/>
    <a:srgbClr val="FE9202"/>
    <a:srgbClr val="FFF3E7"/>
    <a:srgbClr val="5EEC3C"/>
    <a:srgbClr val="FFDC47"/>
    <a:srgbClr val="CCCC00"/>
    <a:srgbClr val="FFCC66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26" autoAdjust="0"/>
  </p:normalViewPr>
  <p:slideViewPr>
    <p:cSldViewPr>
      <p:cViewPr varScale="1">
        <p:scale>
          <a:sx n="140" d="100"/>
          <a:sy n="140" d="100"/>
        </p:scale>
        <p:origin x="77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59B3-20ED-419A-A77D-71AE35F06108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3AF9A-6E76-4CCC-89CF-B0406570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6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4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1425" y="1655520"/>
            <a:ext cx="626090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C1B04D13-C884-4E4D-85F8-5A1F19D64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197406"/>
            <a:ext cx="6260905" cy="335835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663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7D83C-363B-4338-B99E-91525119F2FF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Heart </a:t>
            </a:r>
            <a:r>
              <a:rPr lang="en-US"/>
              <a:t>strock</a:t>
            </a:r>
            <a:r>
              <a:rPr lang="en-US" dirty="0"/>
              <a:t>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89"/>
            <a:ext cx="8398776" cy="1068935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/>
              <a:t>Guided by : </a:t>
            </a:r>
            <a:r>
              <a:rPr lang="en-US" sz="2600" dirty="0" err="1"/>
              <a:t>Dr.Jignesh</a:t>
            </a:r>
            <a:r>
              <a:rPr lang="en-US" sz="2600" dirty="0"/>
              <a:t> Doshi</a:t>
            </a:r>
          </a:p>
          <a:p>
            <a:r>
              <a:rPr lang="en-US" sz="2000" dirty="0"/>
              <a:t>Himali </a:t>
            </a:r>
            <a:r>
              <a:rPr lang="en-US" sz="2000" dirty="0" err="1"/>
              <a:t>Kamleshbhai</a:t>
            </a:r>
            <a:r>
              <a:rPr lang="en-US" sz="2000" dirty="0"/>
              <a:t> Banda : 21004500210188</a:t>
            </a:r>
          </a:p>
          <a:p>
            <a:r>
              <a:rPr lang="en-US" sz="2000" dirty="0"/>
              <a:t>Sakshi Patel </a:t>
            </a:r>
            <a:r>
              <a:rPr lang="en-US" sz="2000" dirty="0" err="1"/>
              <a:t>Parikshitbhai</a:t>
            </a:r>
            <a:r>
              <a:rPr lang="en-US" sz="2000" dirty="0"/>
              <a:t> : 21004500210211</a:t>
            </a:r>
          </a:p>
          <a:p>
            <a:r>
              <a:rPr lang="en-US" sz="2000" dirty="0"/>
              <a:t>Roshani Sachdev </a:t>
            </a:r>
            <a:r>
              <a:rPr lang="en-US" sz="2000" dirty="0" err="1"/>
              <a:t>Chanreshbhai</a:t>
            </a:r>
            <a:r>
              <a:rPr lang="en-US" sz="2000" dirty="0"/>
              <a:t> : 21004500210222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6E32A-2AD3-F8D9-F520-F5A6A280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578" r="18270" b="11404"/>
          <a:stretch/>
        </p:blipFill>
        <p:spPr>
          <a:xfrm>
            <a:off x="1517900" y="1197405"/>
            <a:ext cx="6413610" cy="3652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2B3E83-A75B-1C0A-EBCA-86F6F1BF003E}"/>
              </a:ext>
            </a:extLst>
          </p:cNvPr>
          <p:cNvSpPr txBox="1"/>
          <p:nvPr/>
        </p:nvSpPr>
        <p:spPr>
          <a:xfrm>
            <a:off x="5479907" y="433880"/>
            <a:ext cx="244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Summary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360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67240-C4EB-977E-840E-ACAA0003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44533" r="18270" b="26249"/>
          <a:stretch/>
        </p:blipFill>
        <p:spPr>
          <a:xfrm>
            <a:off x="1365195" y="1350111"/>
            <a:ext cx="6413610" cy="3640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2C633B-4AA7-489E-92C8-85F956FD6755}"/>
              </a:ext>
            </a:extLst>
          </p:cNvPr>
          <p:cNvSpPr txBox="1"/>
          <p:nvPr/>
        </p:nvSpPr>
        <p:spPr>
          <a:xfrm>
            <a:off x="5479907" y="433880"/>
            <a:ext cx="2443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Converting Data type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0589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43AE1D-C3D9-3B0C-550F-728205A21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59F0598-FE2A-968C-59A5-8FA2FFA73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291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17ACB93-0D3F-39A1-8E92-7829A6C7A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00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007F0-1144-639B-31B6-348B7471A5E0}"/>
              </a:ext>
            </a:extLst>
          </p:cNvPr>
          <p:cNvSpPr txBox="1"/>
          <p:nvPr/>
        </p:nvSpPr>
        <p:spPr>
          <a:xfrm>
            <a:off x="4419295" y="374959"/>
            <a:ext cx="4585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 missing values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4B3D95-4034-1C42-4D73-AD740C87E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17342" r="18270" b="50000"/>
          <a:stretch/>
        </p:blipFill>
        <p:spPr>
          <a:xfrm>
            <a:off x="1670605" y="1261327"/>
            <a:ext cx="5650085" cy="1679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D179B5-428C-F52D-2489-C41944D0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40" t="16179" r="18270" b="47031"/>
          <a:stretch/>
        </p:blipFill>
        <p:spPr>
          <a:xfrm>
            <a:off x="1670604" y="3108329"/>
            <a:ext cx="5650085" cy="189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75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47E13BC-AA64-BBDF-9948-DC9FD1B0A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195" y="8929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FC46417-1292-0F8B-CF70-5ADA7F0B1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195" y="166443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DA1D3-DF00-C171-4C41-D312CD01376D}"/>
              </a:ext>
            </a:extLst>
          </p:cNvPr>
          <p:cNvSpPr txBox="1"/>
          <p:nvPr/>
        </p:nvSpPr>
        <p:spPr>
          <a:xfrm>
            <a:off x="4419295" y="374959"/>
            <a:ext cx="4585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values and counts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C1FD1-FAC5-2342-DC62-7F494914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342" r="18270" b="24888"/>
          <a:stretch/>
        </p:blipFill>
        <p:spPr>
          <a:xfrm>
            <a:off x="1212490" y="1294666"/>
            <a:ext cx="6260905" cy="37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9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EEF63-3F12-43CE-95AB-834F257A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23280" r="18270" b="8435"/>
          <a:stretch/>
        </p:blipFill>
        <p:spPr>
          <a:xfrm>
            <a:off x="1823310" y="1350110"/>
            <a:ext cx="5650085" cy="3512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835263-E392-3132-8469-FC124C21246E}"/>
              </a:ext>
            </a:extLst>
          </p:cNvPr>
          <p:cNvSpPr txBox="1"/>
          <p:nvPr/>
        </p:nvSpPr>
        <p:spPr>
          <a:xfrm>
            <a:off x="4419295" y="374959"/>
            <a:ext cx="4585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Replacing values with numerical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3876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0A9392-D363-E023-6226-B4C24E8BFAEE}"/>
              </a:ext>
            </a:extLst>
          </p:cNvPr>
          <p:cNvSpPr txBox="1"/>
          <p:nvPr/>
        </p:nvSpPr>
        <p:spPr>
          <a:xfrm>
            <a:off x="4419295" y="374959"/>
            <a:ext cx="4585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rows using group by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DAB57-B6F4-D3A7-C94F-FD869F8C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41093" r="18270" b="41093"/>
          <a:stretch/>
        </p:blipFill>
        <p:spPr>
          <a:xfrm>
            <a:off x="1823310" y="1350110"/>
            <a:ext cx="5650085" cy="24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45A9-081C-8714-50BE-BD06628F3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4573-A7D3-87A1-F8A5-EE3A42573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Descriptive statistics, such as mean, median, and standard deviation, are computed to summarize the data. Correlation matrices reveal relationships between variables. </a:t>
            </a:r>
          </a:p>
          <a:p>
            <a:r>
              <a:rPr lang="en-US" dirty="0"/>
              <a:t>EDA helps uncover hidden patterns and potential biases in the data. The insights gained guide subsequent modeling steps.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6107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CF3A56-4586-546D-5E36-4C893165F689}"/>
              </a:ext>
            </a:extLst>
          </p:cNvPr>
          <p:cNvSpPr txBox="1"/>
          <p:nvPr/>
        </p:nvSpPr>
        <p:spPr>
          <a:xfrm>
            <a:off x="4724705" y="281175"/>
            <a:ext cx="5349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correlation between variables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37A56-2D74-A179-D85C-A95FC31A5B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342" r="18270" b="23280"/>
          <a:stretch/>
        </p:blipFill>
        <p:spPr>
          <a:xfrm>
            <a:off x="1365195" y="1350109"/>
            <a:ext cx="6260905" cy="3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78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4570B-D8B3-63E0-7D38-90DE26FA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45" y="1044700"/>
            <a:ext cx="5731510" cy="40987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13BFF-8E80-6E9D-CA06-37D47B8BC79F}"/>
              </a:ext>
            </a:extLst>
          </p:cNvPr>
          <p:cNvSpPr txBox="1"/>
          <p:nvPr/>
        </p:nvSpPr>
        <p:spPr>
          <a:xfrm>
            <a:off x="5793640" y="281175"/>
            <a:ext cx="5349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map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6235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D057E-8ECE-EE8B-E57A-D2E1CE561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17342" r="18270" b="11404"/>
          <a:stretch/>
        </p:blipFill>
        <p:spPr>
          <a:xfrm>
            <a:off x="1823310" y="1350110"/>
            <a:ext cx="5650085" cy="366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C98C32-00A0-759F-FD5E-44E966149850}"/>
              </a:ext>
            </a:extLst>
          </p:cNvPr>
          <p:cNvSpPr txBox="1"/>
          <p:nvPr/>
        </p:nvSpPr>
        <p:spPr>
          <a:xfrm>
            <a:off x="5793640" y="281175"/>
            <a:ext cx="5349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Plot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889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5"/>
            <a:ext cx="8246070" cy="61082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Stroke is one of the leading causes of death and disability worldwide. Early detection of stroke risk factors can help prevent severe health complications and save lives.</a:t>
            </a:r>
          </a:p>
          <a:p>
            <a:endParaRPr lang="en-US" dirty="0"/>
          </a:p>
          <a:p>
            <a:r>
              <a:rPr lang="en-US" dirty="0"/>
              <a:t> In this project, we leverage machine learning techniques to predict the likelihood of a person experiencing a stroke based on various health parameters.</a:t>
            </a:r>
          </a:p>
          <a:p>
            <a:endParaRPr lang="en-US" dirty="0"/>
          </a:p>
          <a:p>
            <a:r>
              <a:rPr lang="en-US" dirty="0"/>
              <a:t>Using a dataset containing patient health records, we will explore key factors such as age, hypertension, heart disease, BMI, and lifestyle habits.</a:t>
            </a:r>
          </a:p>
          <a:p>
            <a:endParaRPr lang="en-US" dirty="0"/>
          </a:p>
          <a:p>
            <a:r>
              <a:rPr lang="en-US" dirty="0"/>
              <a:t> The goal is to develop an accurate predictive model that can help in early diagnosis and prevention.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89AB9-5D8D-CAA9-8F9B-E5A3279C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35155" r="18270" b="26249"/>
          <a:stretch/>
        </p:blipFill>
        <p:spPr>
          <a:xfrm>
            <a:off x="1670606" y="1502815"/>
            <a:ext cx="6108200" cy="3206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BC107D-8C11-B720-C950-C9F08DA7C15C}"/>
              </a:ext>
            </a:extLst>
          </p:cNvPr>
          <p:cNvSpPr txBox="1"/>
          <p:nvPr/>
        </p:nvSpPr>
        <p:spPr>
          <a:xfrm>
            <a:off x="4572000" y="281175"/>
            <a:ext cx="6571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plot for categorial variables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668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F8C16-CD66-B31E-B84A-86D707DA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20311" r="18270" b="11404"/>
          <a:stretch/>
        </p:blipFill>
        <p:spPr>
          <a:xfrm>
            <a:off x="1823310" y="1350110"/>
            <a:ext cx="5650085" cy="3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19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27889-334D-6488-87E1-BCA1622A7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45" y="1695449"/>
            <a:ext cx="5731510" cy="2250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DC03C-CBC0-0239-2DFB-184D21924E26}"/>
              </a:ext>
            </a:extLst>
          </p:cNvPr>
          <p:cNvSpPr txBox="1"/>
          <p:nvPr/>
        </p:nvSpPr>
        <p:spPr>
          <a:xfrm>
            <a:off x="5793640" y="281175"/>
            <a:ext cx="5349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SubPlots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5419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3AE234-589C-77F2-D996-165EE690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45" y="1197405"/>
            <a:ext cx="5731510" cy="38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3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03DF6-B2CC-0748-F7D1-95825493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29218" r="18270" b="8435"/>
          <a:stretch/>
        </p:blipFill>
        <p:spPr>
          <a:xfrm>
            <a:off x="1823310" y="1350110"/>
            <a:ext cx="5650085" cy="3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55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96E15-195B-1417-2390-2CFDFAA9F8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20311" r="18270" b="41093"/>
          <a:stretch/>
        </p:blipFill>
        <p:spPr>
          <a:xfrm>
            <a:off x="1823310" y="1350110"/>
            <a:ext cx="5650085" cy="33595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67B895-7E81-771F-8437-EE66265F15F8}"/>
              </a:ext>
            </a:extLst>
          </p:cNvPr>
          <p:cNvSpPr txBox="1"/>
          <p:nvPr/>
        </p:nvSpPr>
        <p:spPr>
          <a:xfrm>
            <a:off x="5793640" y="281175"/>
            <a:ext cx="5349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BoxPlots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4034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5FEA3-8054-E3E0-BF5A-7EBB1FCD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342" r="18270" b="11404"/>
          <a:stretch/>
        </p:blipFill>
        <p:spPr>
          <a:xfrm>
            <a:off x="1746957" y="1350110"/>
            <a:ext cx="5650085" cy="3664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409CDC-D48D-8F1A-935F-833752E4CF37}"/>
              </a:ext>
            </a:extLst>
          </p:cNvPr>
          <p:cNvSpPr txBox="1"/>
          <p:nvPr/>
        </p:nvSpPr>
        <p:spPr>
          <a:xfrm>
            <a:off x="5793640" y="281175"/>
            <a:ext cx="5349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Boxplots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542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C18A2-2668-F0A9-FA57-A7EBDA91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342" r="16600" b="14373"/>
          <a:stretch/>
        </p:blipFill>
        <p:spPr>
          <a:xfrm>
            <a:off x="1823310" y="1197405"/>
            <a:ext cx="5802790" cy="3512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83544-DC20-2B8B-EEF4-A4926C1F3AEB}"/>
              </a:ext>
            </a:extLst>
          </p:cNvPr>
          <p:cNvSpPr txBox="1"/>
          <p:nvPr/>
        </p:nvSpPr>
        <p:spPr>
          <a:xfrm>
            <a:off x="5793640" y="281175"/>
            <a:ext cx="5349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Scatterplots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2675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21124-78AB-75FF-7560-7E842AA4D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342" r="18270" b="11404"/>
          <a:stretch/>
        </p:blipFill>
        <p:spPr>
          <a:xfrm>
            <a:off x="1746957" y="1197405"/>
            <a:ext cx="5650085" cy="3664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F070A-A571-33AD-E2C5-866DCEBCA0C8}"/>
              </a:ext>
            </a:extLst>
          </p:cNvPr>
          <p:cNvSpPr txBox="1"/>
          <p:nvPr/>
        </p:nvSpPr>
        <p:spPr>
          <a:xfrm>
            <a:off x="5793640" y="281175"/>
            <a:ext cx="5349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detection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030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96F5-0520-8958-130F-13F97C28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916230"/>
          </a:xfrm>
        </p:spPr>
        <p:txBody>
          <a:bodyPr>
            <a:normAutofit fontScale="90000"/>
          </a:bodyPr>
          <a:lstStyle/>
          <a:p>
            <a:b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</a:br>
            <a:b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</a:b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Train Test Split</a:t>
            </a:r>
            <a:b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9394B-9065-72F7-4CC0-1C0071E5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10" y="2113635"/>
            <a:ext cx="6495035" cy="12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72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04F3-D9DA-5F47-48B0-F278822C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A4503-3548-BE7B-E7AD-520CF57BA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1978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E19FA-3B65-735B-3D6D-3FB5F33A70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32187" r="18270" b="8435"/>
          <a:stretch/>
        </p:blipFill>
        <p:spPr>
          <a:xfrm>
            <a:off x="1823310" y="1502815"/>
            <a:ext cx="5650085" cy="33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64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EBBCC-558F-4544-BB01-2538C303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343" r="18270" b="5466"/>
          <a:stretch/>
        </p:blipFill>
        <p:spPr>
          <a:xfrm>
            <a:off x="1823310" y="1173170"/>
            <a:ext cx="5650085" cy="3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0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87900-5885-4A9B-A75D-F56EB170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342" r="18270" b="44062"/>
          <a:stretch/>
        </p:blipFill>
        <p:spPr>
          <a:xfrm>
            <a:off x="1365195" y="1350110"/>
            <a:ext cx="6108200" cy="33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17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94821-9811-3FB0-F61D-2A89062D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343" r="18270" b="5466"/>
          <a:stretch/>
        </p:blipFill>
        <p:spPr>
          <a:xfrm>
            <a:off x="1823310" y="1139862"/>
            <a:ext cx="5650085" cy="3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14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E2FD2-76E9-8034-007E-6C051D23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343" r="18270" b="5466"/>
          <a:stretch/>
        </p:blipFill>
        <p:spPr>
          <a:xfrm>
            <a:off x="1823310" y="1165493"/>
            <a:ext cx="5650085" cy="3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23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960B4-B49B-1188-FC91-66B90507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343" r="19940" b="5466"/>
          <a:stretch/>
        </p:blipFill>
        <p:spPr>
          <a:xfrm>
            <a:off x="1823310" y="1044700"/>
            <a:ext cx="5497380" cy="3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12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FD1C0-F15C-034D-C758-E6BB5D4B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17343" r="18270" b="5466"/>
          <a:stretch/>
        </p:blipFill>
        <p:spPr>
          <a:xfrm>
            <a:off x="1823310" y="1173170"/>
            <a:ext cx="5650085" cy="39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91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CEDE4-DD85-4AD2-6EAD-5BD1AFE52A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29218" r="18270" b="8435"/>
          <a:stretch/>
        </p:blipFill>
        <p:spPr>
          <a:xfrm>
            <a:off x="1823310" y="1350110"/>
            <a:ext cx="5650085" cy="3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7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2AEE9-EC26-339D-F4DF-7CEBAE1B3BAB}"/>
              </a:ext>
            </a:extLst>
          </p:cNvPr>
          <p:cNvSpPr txBox="1"/>
          <p:nvPr/>
        </p:nvSpPr>
        <p:spPr>
          <a:xfrm>
            <a:off x="1059785" y="1607488"/>
            <a:ext cx="6108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scores of different models:</a:t>
            </a:r>
          </a:p>
          <a:p>
            <a:endParaRPr lang="en-US" dirty="0"/>
          </a:p>
          <a:p>
            <a:r>
              <a:rPr lang="en-US" dirty="0"/>
              <a:t>- Logistic Regression: 93.8%</a:t>
            </a:r>
          </a:p>
          <a:p>
            <a:r>
              <a:rPr lang="en-US" dirty="0"/>
              <a:t>- Support Vector Machine: 93.8%</a:t>
            </a:r>
          </a:p>
          <a:p>
            <a:r>
              <a:rPr lang="en-US" dirty="0"/>
              <a:t>- K-Nearest Neighbors: 93.8%</a:t>
            </a:r>
          </a:p>
          <a:p>
            <a:r>
              <a:rPr lang="en-US" dirty="0"/>
              <a:t>- Decision Tree: 91.8%</a:t>
            </a:r>
          </a:p>
          <a:p>
            <a:endParaRPr lang="en-US" dirty="0"/>
          </a:p>
          <a:p>
            <a:r>
              <a:rPr lang="en-US" dirty="0"/>
              <a:t>The best-performing models can be used for stroke prediction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EC9E2-584D-3A4B-BD38-C3BFEABE10F3}"/>
              </a:ext>
            </a:extLst>
          </p:cNvPr>
          <p:cNvSpPr txBox="1"/>
          <p:nvPr/>
        </p:nvSpPr>
        <p:spPr>
          <a:xfrm>
            <a:off x="5640935" y="433880"/>
            <a:ext cx="4585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609594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2405-967F-4F2C-349F-4CD7DC69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6793-38F7-7D3D-F4C8-01E00E169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The model accuracies of Logistic Regression, SVM and KNN are quite similar i.e. 93.8 %. The accuracy of Decision Tree Classifier is 91.8 %. So, we can use any of these models to predict the heart stroke.</a:t>
            </a:r>
          </a:p>
          <a:p>
            <a:endParaRPr lang="en-US" dirty="0"/>
          </a:p>
          <a:p>
            <a:r>
              <a:rPr lang="en-US" dirty="0"/>
              <a:t>According to the graphs age v/s hypertension, heart disease showing chances of stroke, the number of person having a stroke shows dependence upon heart disease and hypertension.</a:t>
            </a:r>
          </a:p>
          <a:p>
            <a:r>
              <a:rPr lang="en-US" dirty="0"/>
              <a:t> But when we plot the graph of heart disease and hypertension against the stroke, the persons with lower chances of hypertension and heart disease has increased chances of stroke. </a:t>
            </a:r>
          </a:p>
          <a:p>
            <a:r>
              <a:rPr lang="en-US" dirty="0"/>
              <a:t>This is a peculiar thing and needs to be investigated further. In addition to that non smokers have higher chances of stroke than smokers. </a:t>
            </a:r>
          </a:p>
          <a:p>
            <a:r>
              <a:rPr lang="en-US" dirty="0"/>
              <a:t>This is also a peculiar thing and needs to be investigated further. However person having BMI between20 to 50 have higher chances of stroke.</a:t>
            </a:r>
          </a:p>
          <a:p>
            <a:endParaRPr lang="en-US" dirty="0"/>
          </a:p>
          <a:p>
            <a:r>
              <a:rPr lang="en-US" dirty="0"/>
              <a:t>Last but not least other features such as martial status, residence type as well as work type are showing effect on the chances of stroke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1629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Perform data preprocessing and exploratory data analysis (EDA).</a:t>
            </a:r>
          </a:p>
          <a:p>
            <a:r>
              <a:rPr lang="en-US" dirty="0"/>
              <a:t>Identify key risk factors contributing to stroke occurrence</a:t>
            </a:r>
          </a:p>
          <a:p>
            <a:r>
              <a:rPr lang="en-US" dirty="0"/>
              <a:t>Train and evaluate machine learning models to predict stroke risk.</a:t>
            </a:r>
          </a:p>
          <a:p>
            <a:r>
              <a:rPr lang="en-US" dirty="0"/>
              <a:t>Optimize model performance for better accuracy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4E6E-8CC0-0CA0-FCAA-6A0D3D7D5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606" y="1655520"/>
            <a:ext cx="6108200" cy="152705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4424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772050-220F-2348-6A83-851D9A281D7B}"/>
              </a:ext>
            </a:extLst>
          </p:cNvPr>
          <p:cNvSpPr txBox="1"/>
          <p:nvPr/>
        </p:nvSpPr>
        <p:spPr>
          <a:xfrm>
            <a:off x="5946345" y="433880"/>
            <a:ext cx="4585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Libraries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D6C0A-C142-FD7E-FB6D-B924C9891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0" t="20783" r="18172" b="37653"/>
          <a:stretch/>
        </p:blipFill>
        <p:spPr>
          <a:xfrm>
            <a:off x="1746957" y="1350111"/>
            <a:ext cx="5650085" cy="35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E3D3D5-B90F-42C9-0E49-DFF3A029C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17342" r="18270" b="35156"/>
          <a:stretch/>
        </p:blipFill>
        <p:spPr>
          <a:xfrm>
            <a:off x="1670605" y="1197405"/>
            <a:ext cx="5650085" cy="3664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8BBC2-9F63-BFB5-E8DF-451D605173AD}"/>
              </a:ext>
            </a:extLst>
          </p:cNvPr>
          <p:cNvSpPr txBox="1"/>
          <p:nvPr/>
        </p:nvSpPr>
        <p:spPr>
          <a:xfrm>
            <a:off x="5946345" y="433880"/>
            <a:ext cx="4585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Load the csv 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5031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7C8F94-6BC5-E8C1-3EA4-E69997F83F44}"/>
              </a:ext>
            </a:extLst>
          </p:cNvPr>
          <p:cNvSpPr txBox="1"/>
          <p:nvPr/>
        </p:nvSpPr>
        <p:spPr>
          <a:xfrm>
            <a:off x="4724705" y="433880"/>
            <a:ext cx="5807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and Bottom data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772FF-9142-C8D8-DFC0-913F594F3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15616" r="19940" b="41093"/>
          <a:stretch/>
        </p:blipFill>
        <p:spPr>
          <a:xfrm>
            <a:off x="1670605" y="1197405"/>
            <a:ext cx="5960199" cy="3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5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F9AF02-0BCB-68EA-37C9-53EEFF087968}"/>
              </a:ext>
            </a:extLst>
          </p:cNvPr>
          <p:cNvSpPr txBox="1"/>
          <p:nvPr/>
        </p:nvSpPr>
        <p:spPr>
          <a:xfrm>
            <a:off x="5946345" y="433880"/>
            <a:ext cx="4585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Volume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03A5B-216C-DB8C-D799-62E58076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40" t="51827" r="18270" b="38124"/>
          <a:stretch/>
        </p:blipFill>
        <p:spPr>
          <a:xfrm>
            <a:off x="1212491" y="1655520"/>
            <a:ext cx="6871724" cy="1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52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CC2D27E7-393D-5CFD-1E8D-13F7E597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95" y="6407275"/>
            <a:ext cx="57340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48A50F09-23D5-CD0C-BCF5-46C239A38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195" y="5875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D8D4A7-0D40-E4EA-5154-FBB14D2A2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195" y="18067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4847E02-7F37-91A5-999D-05F92CA0C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195" y="29973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F8A2C5C-AD46-DCDB-4F53-B544CE840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195" y="59500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5364E9F-CFB9-E6AD-9762-3EC822B3E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195" y="85027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30A5F-B063-DD76-0BB8-A5A0391E6F9F}"/>
              </a:ext>
            </a:extLst>
          </p:cNvPr>
          <p:cNvSpPr txBox="1"/>
          <p:nvPr/>
        </p:nvSpPr>
        <p:spPr>
          <a:xfrm>
            <a:off x="4419295" y="433880"/>
            <a:ext cx="6112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Encoding categorial variables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2EEE08-FEA1-36A8-E5D5-126A1D198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0" t="38633" r="18270" b="38124"/>
          <a:stretch/>
        </p:blipFill>
        <p:spPr>
          <a:xfrm>
            <a:off x="1212490" y="1502815"/>
            <a:ext cx="7024429" cy="338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32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520</Words>
  <Application>Microsoft Office PowerPoint</Application>
  <PresentationFormat>On-screen Show (16:9)</PresentationFormat>
  <Paragraphs>64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Times New Roman</vt:lpstr>
      <vt:lpstr>Office Theme</vt:lpstr>
      <vt:lpstr>Heart strock prediction</vt:lpstr>
      <vt:lpstr>Introduction </vt:lpstr>
      <vt:lpstr>Data Source</vt:lpstr>
      <vt:lpstr>Objectives: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Train Test Split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Himali Banda</cp:lastModifiedBy>
  <cp:revision>196</cp:revision>
  <dcterms:created xsi:type="dcterms:W3CDTF">2013-08-21T19:17:07Z</dcterms:created>
  <dcterms:modified xsi:type="dcterms:W3CDTF">2025-02-26T20:11:38Z</dcterms:modified>
</cp:coreProperties>
</file>